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91" r:id="rId2"/>
    <p:sldId id="285" r:id="rId3"/>
    <p:sldId id="258" r:id="rId4"/>
    <p:sldId id="265" r:id="rId5"/>
    <p:sldId id="279" r:id="rId6"/>
    <p:sldId id="266" r:id="rId7"/>
    <p:sldId id="268" r:id="rId8"/>
    <p:sldId id="281" r:id="rId9"/>
    <p:sldId id="262" r:id="rId10"/>
    <p:sldId id="287" r:id="rId11"/>
    <p:sldId id="282" r:id="rId12"/>
    <p:sldId id="288" r:id="rId13"/>
    <p:sldId id="289" r:id="rId14"/>
    <p:sldId id="290" r:id="rId15"/>
    <p:sldId id="283" r:id="rId16"/>
    <p:sldId id="284" r:id="rId17"/>
    <p:sldId id="286" r:id="rId18"/>
    <p:sldId id="259" r:id="rId19"/>
    <p:sldId id="261" r:id="rId20"/>
    <p:sldId id="277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770" autoAdjust="0"/>
  </p:normalViewPr>
  <p:slideViewPr>
    <p:cSldViewPr>
      <p:cViewPr varScale="1">
        <p:scale>
          <a:sx n="62" d="100"/>
          <a:sy n="6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9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53408-6868-427A-A06A-A824A7BBF363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EE98D-6B19-4A5C-9C47-603A0C758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0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FBA06-131C-4859-9C39-A0BB73E6E75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আজকের পাঠের তৃতীয় শিখনফলের উদেশ্যে ভিডিওটি দেওয়া হয়েছে। ভিডিও</a:t>
            </a:r>
            <a:r>
              <a:rPr lang="bn-IN" dirty="0" smtClean="0"/>
              <a:t>টি দেখে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দ্রব্যের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সংরক্ষণে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সতর্কতামূলক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সাংকেতিক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চিহ্ন</a:t>
            </a:r>
            <a:r>
              <a:rPr lang="bn-IN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/>
              <a:t>সম্পর্কে</a:t>
            </a:r>
            <a:r>
              <a:rPr lang="en-US" baseline="0" dirty="0" smtClean="0"/>
              <a:t> </a:t>
            </a:r>
            <a:r>
              <a:rPr lang="bn-IN" baseline="0" dirty="0" smtClean="0"/>
              <a:t>জানতে পারবে</a:t>
            </a:r>
            <a:r>
              <a:rPr lang="en-US" baseline="0" dirty="0" smtClean="0"/>
              <a:t>।</a:t>
            </a:r>
            <a:r>
              <a:rPr lang="bn-IN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64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আজকের পাঠের তৃতীয় শিখনফলের উদেশ্যে চিত্রগুলি দেওয়া হয়েছে। ছকটির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দ্বারা কোন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সাংকেতিক চিহ্ন</a:t>
            </a:r>
            <a:r>
              <a:rPr lang="bn-IN" dirty="0" smtClean="0"/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দ্রব্যের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ঝুঁকির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মাত্রা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সতর্কতামূলক</a:t>
            </a:r>
            <a:r>
              <a:rPr lang="bn-IN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সাংকেতিক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চিহ্ন</a:t>
            </a:r>
            <a:r>
              <a:rPr lang="bn-IN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ব্যবহৃত তা </a:t>
            </a:r>
            <a:r>
              <a:rPr lang="bn-IN" baseline="0" dirty="0" smtClean="0"/>
              <a:t>জানতে পারবে</a:t>
            </a:r>
            <a:r>
              <a:rPr lang="en-US" baseline="0" dirty="0" smtClean="0"/>
              <a:t>।</a:t>
            </a:r>
            <a:r>
              <a:rPr lang="bn-IN" baseline="0" dirty="0" smtClean="0"/>
              <a:t>  </a:t>
            </a:r>
            <a:r>
              <a:rPr lang="en-US" dirty="0" err="1" smtClean="0"/>
              <a:t>শিক্ষার্থীর</a:t>
            </a:r>
            <a:r>
              <a:rPr lang="en-US" baseline="0" dirty="0" err="1" smtClean="0"/>
              <a:t>া</a:t>
            </a:r>
            <a:r>
              <a:rPr lang="en-US" baseline="0" dirty="0" smtClean="0"/>
              <a:t> আগে বলতে পারে কিনা তা পরীক্ষা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6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আজকের পাঠের তৃতীয় শিখনফলের উদেশ্যে চিত্রগুলি দেওয়া হয়েছে। ছকটির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দ্বারা কোন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সাংকেতিক চিহ্ন</a:t>
            </a:r>
            <a:r>
              <a:rPr lang="bn-IN" dirty="0" smtClean="0"/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দ্রব্যের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ঝুঁকির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মাত্রা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সতর্কতামূলক</a:t>
            </a:r>
            <a:r>
              <a:rPr lang="bn-IN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সাংকেতিক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চিহ্ন</a:t>
            </a:r>
            <a:r>
              <a:rPr lang="bn-IN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ব্যবহৃত তা </a:t>
            </a:r>
            <a:r>
              <a:rPr lang="bn-IN" baseline="0" dirty="0" smtClean="0"/>
              <a:t>জানতে পারবে</a:t>
            </a:r>
            <a:r>
              <a:rPr lang="en-US" baseline="0" dirty="0" smtClean="0"/>
              <a:t>।</a:t>
            </a:r>
            <a:r>
              <a:rPr lang="bn-IN" baseline="0" dirty="0" smtClean="0"/>
              <a:t>  </a:t>
            </a:r>
            <a:r>
              <a:rPr lang="en-US" dirty="0" err="1" smtClean="0"/>
              <a:t>শিক্ষার্থীর</a:t>
            </a:r>
            <a:r>
              <a:rPr lang="en-US" baseline="0" dirty="0" err="1" smtClean="0"/>
              <a:t>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আগে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পরীক্ষা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30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শিক্ষার্থীদের</a:t>
            </a:r>
            <a:r>
              <a:rPr lang="bn-IN" baseline="0" dirty="0" smtClean="0"/>
              <a:t> </a:t>
            </a:r>
            <a:r>
              <a:rPr lang="bn-IN" dirty="0" smtClean="0"/>
              <a:t>ক্লাসে ছকটি পূরণ</a:t>
            </a:r>
            <a:r>
              <a:rPr lang="bn-IN" baseline="0" dirty="0" smtClean="0"/>
              <a:t> করতে দিয়ে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IN" sz="1200" baseline="0" dirty="0" smtClean="0">
                <a:solidFill>
                  <a:schemeClr val="tx1"/>
                </a:solidFill>
                <a:latin typeface="+mn-lt"/>
                <a:cs typeface="+mn-cs"/>
              </a:rPr>
              <a:t> করা যেতে পারে।</a:t>
            </a:r>
            <a:endParaRPr lang="en-US" sz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6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বৃত্তে ক্লিকের পুর্বেই শিক্ষার্থীর কাজ থেকে সম্ভাব্য উত্তর বের করে উত্তর মিলানো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FBA06-131C-4859-9C39-A0BB73E6E75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0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বাড়ির কাজ শিক্ষার্থীকে</a:t>
            </a:r>
            <a:r>
              <a:rPr lang="bn-BD" baseline="0" dirty="0" smtClean="0"/>
              <a:t> বুঝিয়ে দেয়া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FBA06-131C-4859-9C39-A0BB73E6E75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2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শিক্ষার্থীদের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ক্লাসের প্রতি মনোযোগ আকর্ষণের জন্য চিত্রটি দেওয়া হয়েছে।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2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কন্টেন্টটির মান</a:t>
            </a:r>
            <a:r>
              <a:rPr lang="bn-BD" baseline="0" dirty="0" smtClean="0"/>
              <a:t>সম্মত করার জন্য মতামত দিলে কৃতজ্ঞ থাকবো।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FBA06-131C-4859-9C39-A0BB73E6E75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27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</a:t>
            </a:r>
            <a:r>
              <a:rPr lang="bn-BD" baseline="0" dirty="0" smtClean="0"/>
              <a:t> শিরোনাম ঘোষনা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প্রথমে</a:t>
            </a:r>
            <a:r>
              <a:rPr lang="en-US" baseline="0" dirty="0" smtClean="0"/>
              <a:t> </a:t>
            </a:r>
            <a:r>
              <a:rPr lang="bn-IN" baseline="0" dirty="0" smtClean="0"/>
              <a:t>চিত্র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রসায়ন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ে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অনুসন্ধানের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ব্যবহারে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সতর্কতামূলক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/>
              <a:t>সম্পর্কে</a:t>
            </a:r>
            <a:r>
              <a:rPr lang="en-US" b="0" baseline="0" dirty="0" smtClean="0"/>
              <a:t> </a:t>
            </a:r>
            <a:r>
              <a:rPr lang="en-US" baseline="0" dirty="0" err="1" smtClean="0"/>
              <a:t>প্রাসঙ্গিক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</a:t>
            </a:r>
            <a:r>
              <a:rPr lang="bn-BD" baseline="0" dirty="0" smtClean="0"/>
              <a:t>শ্ন</a:t>
            </a:r>
            <a:r>
              <a:rPr lang="en-US" baseline="0" dirty="0" smtClean="0"/>
              <a:t> </a:t>
            </a:r>
            <a:r>
              <a:rPr lang="bn-BD" baseline="0" dirty="0" smtClean="0"/>
              <a:t>করা যেতে পারে</a:t>
            </a:r>
            <a:r>
              <a:rPr lang="en-US" baseline="0" dirty="0" smtClean="0"/>
              <a:t> </a:t>
            </a: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এবং তাদের উত্তরের মাধ্যমে পাঠ ঘোষনা করা যেতে পারে।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চিত্রে রাসায়নিক পদার্থগুলি কিভাবে আছে?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রাসায়নিক পদার্থকে কিভাবে সংরক্ষণ করা প্রয়োজন এবং কেন?</a:t>
            </a:r>
            <a:r>
              <a:rPr lang="bn-BD" baseline="0" dirty="0" smtClean="0"/>
              <a:t> </a:t>
            </a:r>
            <a:r>
              <a:rPr lang="en-US" baseline="0" dirty="0" smtClean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34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</a:t>
            </a:r>
            <a:r>
              <a:rPr lang="bn-BD" baseline="0" dirty="0" smtClean="0"/>
              <a:t> শিরোনাম ঘোষনা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আরও</a:t>
            </a:r>
            <a:r>
              <a:rPr lang="en-US" baseline="0" dirty="0" smtClean="0"/>
              <a:t> </a:t>
            </a:r>
            <a:r>
              <a:rPr lang="bn-IN" baseline="0" dirty="0" smtClean="0"/>
              <a:t>চিত্র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রসায়ন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ে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অনুসন্ধানের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ব্যবহারে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সতর্কতামূলক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/>
              <a:t>সম্পর্কে</a:t>
            </a:r>
            <a:r>
              <a:rPr lang="en-US" b="0" baseline="0" dirty="0" smtClean="0"/>
              <a:t> </a:t>
            </a:r>
            <a:r>
              <a:rPr lang="en-US" baseline="0" dirty="0" err="1" smtClean="0"/>
              <a:t>প্রাসঙ্গিক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</a:t>
            </a:r>
            <a:r>
              <a:rPr lang="bn-BD" baseline="0" dirty="0" smtClean="0"/>
              <a:t>শ্ন</a:t>
            </a:r>
            <a:r>
              <a:rPr lang="en-US" baseline="0" dirty="0" smtClean="0"/>
              <a:t> </a:t>
            </a:r>
            <a:r>
              <a:rPr lang="bn-BD" baseline="0" dirty="0" smtClean="0"/>
              <a:t>করা যেতে পারে</a:t>
            </a:r>
            <a:r>
              <a:rPr lang="bn-IN" baseline="0" dirty="0" smtClean="0"/>
              <a:t> </a:t>
            </a: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এবং তাদের উত্তরের মাধ্যমে পাঠ ঘোষনা করা যেতে পারে।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চিত্রে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রাসায়নিক পদার্থগুলি কিভাবে আছে?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 </a:t>
            </a:r>
            <a:r>
              <a:rPr lang="en-US" baseline="0" dirty="0" smtClean="0"/>
              <a:t> 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7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আজকের পাঠের প্রথম শিখনফলের উদেশ্যে চিত্রগুলি দেওয়া হয়েছে। </a:t>
            </a:r>
            <a:r>
              <a:rPr lang="en-US" dirty="0" err="1" smtClean="0"/>
              <a:t>চিত্রের</a:t>
            </a:r>
            <a:r>
              <a:rPr lang="en-US" dirty="0" smtClean="0"/>
              <a:t> </a:t>
            </a:r>
            <a:r>
              <a:rPr lang="en-US" baseline="0" dirty="0" err="1" smtClean="0"/>
              <a:t>পদার্থগুলি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দেখায়ে</a:t>
            </a:r>
            <a:r>
              <a:rPr lang="en-US" baseline="0" dirty="0" smtClean="0"/>
              <a:t>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 সংরক্ষণ ও ব্যবহারে সতর্কতার প্রয়োজন </a:t>
            </a:r>
            <a:r>
              <a:rPr lang="bn-IN" baseline="0" dirty="0" smtClean="0"/>
              <a:t>সম্পর্কে প্রাসঙ্গিক 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r>
              <a:rPr lang="bn-IN" baseline="0" dirty="0" smtClean="0"/>
              <a:t> যেমন-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IN" baseline="0" dirty="0" smtClean="0"/>
              <a:t>চিত্রের পদার্থগুলি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 ও ব্যবহারে সতর্কতার প্রয়োজন </a:t>
            </a:r>
            <a:r>
              <a:rPr lang="bn-IN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bn-IN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কী</a:t>
            </a:r>
            <a:r>
              <a:rPr lang="bn-IN" baseline="0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5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আজকের পাঠের প্রথম শিখনফলের উদেশ্যে চিত্রগুলি দেওয়া হয়েছে। </a:t>
            </a:r>
            <a:r>
              <a:rPr lang="en-US" dirty="0" err="1" smtClean="0"/>
              <a:t>চিত্রের</a:t>
            </a:r>
            <a:r>
              <a:rPr lang="en-US" dirty="0" smtClean="0"/>
              <a:t> </a:t>
            </a:r>
            <a:r>
              <a:rPr lang="en-US" baseline="0" dirty="0" err="1" smtClean="0"/>
              <a:t>পদার্থগুলি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দেখায়ে</a:t>
            </a:r>
            <a:r>
              <a:rPr lang="en-US" baseline="0" dirty="0" smtClean="0"/>
              <a:t>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 সংরক্ষণ ও ব্যবহারে সতর্কতার প্রয়োজন </a:t>
            </a:r>
            <a:r>
              <a:rPr lang="bn-IN" baseline="0" dirty="0" smtClean="0"/>
              <a:t>সম্পর্কে প্রাসঙ্গিক 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r>
              <a:rPr lang="bn-IN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5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আজকের পাঠের দ্বিতীয় শিখনফলের উদেশ্যে চিত্রগুলি দেওয়া হয়েছে। </a:t>
            </a:r>
            <a:r>
              <a:rPr lang="en-US" dirty="0" err="1" smtClean="0"/>
              <a:t>চিত্রের</a:t>
            </a:r>
            <a:r>
              <a:rPr lang="en-US" dirty="0" smtClean="0"/>
              <a:t> </a:t>
            </a:r>
            <a:r>
              <a:rPr lang="en-US" baseline="0" dirty="0" err="1" smtClean="0"/>
              <a:t>পদার্থগুলি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দেখায়ে</a:t>
            </a:r>
            <a:r>
              <a:rPr lang="en-US" baseline="0" dirty="0" smtClean="0"/>
              <a:t>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 সংরক্ষণ ও ব্যবহারে সতর্কতামূলক ব্যবস্থায় সার্বজনীন নিয়ম</a:t>
            </a:r>
            <a:r>
              <a:rPr lang="bn-IN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/>
              <a:t>সম্পর্কে</a:t>
            </a:r>
            <a:r>
              <a:rPr lang="en-US" baseline="0" dirty="0" smtClean="0"/>
              <a:t> </a:t>
            </a:r>
            <a:r>
              <a:rPr lang="bn-IN" baseline="0" dirty="0" smtClean="0"/>
              <a:t>জানতে পারবে</a:t>
            </a:r>
            <a:r>
              <a:rPr lang="en-US" baseline="0" dirty="0" smtClean="0"/>
              <a:t>।</a:t>
            </a:r>
            <a:r>
              <a:rPr lang="bn-IN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93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আজকের পাঠের তৃতীয় শিখনফলের উদেশ্যে চিত্রগুলি দেওয়া হয়েছে। </a:t>
            </a:r>
            <a:r>
              <a:rPr lang="en-US" dirty="0" err="1" smtClean="0"/>
              <a:t>চিত্র</a:t>
            </a:r>
            <a:r>
              <a:rPr lang="bn-IN" dirty="0" smtClean="0"/>
              <a:t>টি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দ্রব্যের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সংরক্ষণে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সতর্কতামূলক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সাংকেতিক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চিহ্ন</a:t>
            </a:r>
            <a:r>
              <a:rPr lang="bn-IN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/>
              <a:t>সম্পর্কে</a:t>
            </a:r>
            <a:r>
              <a:rPr lang="en-US" baseline="0" dirty="0" smtClean="0"/>
              <a:t> </a:t>
            </a:r>
            <a:r>
              <a:rPr lang="bn-IN" baseline="0" dirty="0" smtClean="0"/>
              <a:t>জানতে পারবে</a:t>
            </a:r>
            <a:r>
              <a:rPr lang="en-US" baseline="0" dirty="0" smtClean="0"/>
              <a:t>।</a:t>
            </a:r>
            <a:r>
              <a:rPr lang="bn-IN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EE98D-6B19-4A5C-9C47-603A0C7582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5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9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0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9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7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1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9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8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7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6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3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package" Target="../embeddings/Microsoft_PowerPoint_Presentation1.ppt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ফ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447800"/>
            <a:ext cx="68580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পাঠ্যবই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থেকে এই পাঠটি ভালভাবে পড়ে নেওয়া যেতে পারে।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8743" y="4343400"/>
            <a:ext cx="6858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পাঠটি শ্রেণিকক্ষে উপস্থাপনের পূর্বে এই স্লাইডটি ডিলিট করে দেয়া যেতে পারে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অথবা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F5</a:t>
            </a:r>
            <a:r>
              <a:rPr lang="bn-BD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slide show-</a:t>
            </a:r>
            <a:r>
              <a:rPr lang="bn-BD" sz="2400" smtClean="0">
                <a:latin typeface="NikoshBAN" pitchFamily="2" charset="0"/>
                <a:cs typeface="NikoshBAN" pitchFamily="2" charset="0"/>
              </a:rPr>
              <a:t>তে যেতে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পারেন।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401782"/>
            <a:ext cx="4267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দৃষ্টি </a:t>
            </a: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আকর্ষ</a:t>
            </a:r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ণ</a:t>
            </a: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2979003"/>
            <a:ext cx="68580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 সময়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নিচে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Note Bar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এ দেয়া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Notes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অনুসরণ করা যেতে পারে।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5722203"/>
            <a:ext cx="68580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কন্টেন্টটি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চেয়েও ভিন্ন আঙ্গিকে ভাল মানের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শ্রেণি উপযোগী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কন্টেন্ট তৈরি করে ক্লাসে প্রদর্শন করা যেতে পারে।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046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200400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2362200"/>
            <a:ext cx="5105400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দুটি দাহ্য পদার্থের নাম বল?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267200"/>
            <a:ext cx="7467600" cy="106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বিস্ফোরক পদার্থের সংরক্ষণের প্রয়োজনীয়তা আছে কী?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371764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দ্রব্যের সংরক্ষণ ও ব্যবহারের সতর্কতামূলক ব্যবস্থায় সার্বজনীন নিয়ম–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19400"/>
            <a:ext cx="3906672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6" b="18657"/>
          <a:stretch/>
        </p:blipFill>
        <p:spPr>
          <a:xfrm>
            <a:off x="304799" y="1143000"/>
            <a:ext cx="3774743" cy="213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61836" r="22692" b="1"/>
          <a:stretch/>
        </p:blipFill>
        <p:spPr>
          <a:xfrm>
            <a:off x="381000" y="5029200"/>
            <a:ext cx="3698541" cy="167640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04799" y="3429000"/>
            <a:ext cx="4343401" cy="14478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খ) ঝুঁকির সর্তকতা সংক্রান্ত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তথ্য-উপাত্ত 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তৈরি করা</a:t>
            </a:r>
          </a:p>
        </p:txBody>
      </p:sp>
      <p:sp>
        <p:nvSpPr>
          <p:cNvPr id="20" name="Left Arrow 19"/>
          <p:cNvSpPr/>
          <p:nvPr/>
        </p:nvSpPr>
        <p:spPr>
          <a:xfrm>
            <a:off x="4308143" y="1143000"/>
            <a:ext cx="4454857" cy="1524000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রাসায়নিক পদার্থকে ঝুঁকি ও ঝুঁকির মাত্রার ভিত্তিতে বিভিন্ন ভাগে ভাগ করা</a:t>
            </a:r>
          </a:p>
        </p:txBody>
      </p:sp>
      <p:sp>
        <p:nvSpPr>
          <p:cNvPr id="21" name="Left Arrow 20"/>
          <p:cNvSpPr/>
          <p:nvPr/>
        </p:nvSpPr>
        <p:spPr>
          <a:xfrm>
            <a:off x="4308142" y="5181600"/>
            <a:ext cx="4454858" cy="144780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ঝুঁকি ও ঝুঁকির মাত্রা বুঝাবার জন্য সার্বজনীন সাংকেতিক চিহ্ন নির্ধারণ করা। </a:t>
            </a:r>
          </a:p>
        </p:txBody>
      </p:sp>
    </p:spTree>
    <p:extLst>
      <p:ext uri="{BB962C8B-B14F-4D97-AF65-F5344CB8AC3E}">
        <p14:creationId xmlns:p14="http://schemas.microsoft.com/office/powerpoint/2010/main" val="30217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57200"/>
            <a:ext cx="32004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1676400"/>
            <a:ext cx="6705600" cy="1066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পরিবেশ ও উন্নয়ন সন্মেলনে ১ম প্রতিপাদ্য বিষয়টি বর্ণনা কর।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199" y="3352800"/>
            <a:ext cx="6705601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পরিবেশ ও উন্নয়ন সন্মেলনে ২য় প্রতিপাদ্য বিষয়টি বর্ণনা কর।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5181600"/>
            <a:ext cx="6705600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পরিবেশ ও উন্নয়ন সন্মেলনে ৩য় প্রতিপাদ্য বিষয়টি বর্ণনা কর।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5048" y="5604164"/>
            <a:ext cx="7613904" cy="6442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চিত্রগুল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ো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দিয়ে কী লেখা আছে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6"/>
          <a:stretch/>
        </p:blipFill>
        <p:spPr>
          <a:xfrm>
            <a:off x="765048" y="1447800"/>
            <a:ext cx="7613904" cy="33528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30412" y="5604164"/>
            <a:ext cx="7613904" cy="6442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 H S</a:t>
            </a: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304800"/>
            <a:ext cx="7613904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দ্রব্যের সংরক্ষণে সতর্কতামূলক নির্ধারিত সাংকেতিক চিহ্ন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5604164"/>
            <a:ext cx="7613904" cy="6442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Globally Harmonized System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98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339990"/>
              </p:ext>
            </p:extLst>
          </p:nvPr>
        </p:nvGraphicFramePr>
        <p:xfrm>
          <a:off x="3276600" y="2336008"/>
          <a:ext cx="24384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6600" y="2336008"/>
                        <a:ext cx="2438400" cy="2057400"/>
                      </a:xfrm>
                      <a:prstGeom prst="rect">
                        <a:avLst/>
                      </a:prstGeom>
                      <a:ln w="38100">
                        <a:solidFill>
                          <a:srgbClr val="33CC3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447800" y="533400"/>
            <a:ext cx="61722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G H S সম্পর্কে আরো জানতে ভিডিওটি দেখি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015871"/>
              </p:ext>
            </p:extLst>
          </p:nvPr>
        </p:nvGraphicFramePr>
        <p:xfrm>
          <a:off x="152400" y="685800"/>
          <a:ext cx="8839200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828800"/>
                <a:gridCol w="2514600"/>
                <a:gridCol w="2286000"/>
              </a:tblGrid>
              <a:tr h="504925"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সাংকেতিক চিহ্ন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চিহ্নের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অর্থ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pPr algn="ctr"/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ঝুঁকির মাত্রা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ব্য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বহারে </a:t>
                      </a:r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সাবধানতা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58240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920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6851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9669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31724" r="32852" b="37790"/>
          <a:stretch/>
        </p:blipFill>
        <p:spPr>
          <a:xfrm>
            <a:off x="647084" y="1524000"/>
            <a:ext cx="1122288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4" y="4038600"/>
            <a:ext cx="1143000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7" y="5334000"/>
            <a:ext cx="1133853" cy="1133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2" y="2667000"/>
            <a:ext cx="1228865" cy="122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200" y="1524000"/>
            <a:ext cx="1828800" cy="1142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বিস্ফোরক দ্রব্য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1000" y="1524000"/>
            <a:ext cx="2514600" cy="1142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>
                <a:latin typeface="NikoshBAN" pitchFamily="2" charset="0"/>
                <a:cs typeface="NikoshBAN" pitchFamily="2" charset="0"/>
              </a:rPr>
              <a:t>নিজেই বিক্রিয়া করে বিস্ফোরিত হতে পারে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5600" y="1524001"/>
            <a:ext cx="2286000" cy="1142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>
                <a:latin typeface="NikoshBAN" pitchFamily="2" charset="0"/>
                <a:cs typeface="NikoshBAN" pitchFamily="2" charset="0"/>
              </a:rPr>
              <a:t>সাবধানে নাড়াচাড়া করা, নিরাপদ চশমা পরা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000" y="2667000"/>
            <a:ext cx="2590800" cy="12288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সহজে আগুন ধরতে পারে, বিক্রিয়ায় তাপ উৎপন্ন করে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8257" y="2667000"/>
            <a:ext cx="2253343" cy="12288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ঘর্ষণ, আগুন বা তাপ থেকে দুরে রাখা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5847" y="3895865"/>
            <a:ext cx="1828800" cy="12857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জারক পদার্থ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80609" y="3895865"/>
            <a:ext cx="2590800" cy="12948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নিঃশ্বাসে গেলে শ্বাস কষ্ট, ত্বকে লাগলে ক্ষত হতে পারে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05600" y="3895866"/>
            <a:ext cx="2286000" cy="12857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হাতে দস্তানা, নিরাপদ চশমা, নাকে-মুখে মাস্ক ব্যবহার করা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95847" y="5197927"/>
            <a:ext cx="1784762" cy="12929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বিষাক্ত পদার্থ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91000" y="5197927"/>
            <a:ext cx="2514600" cy="12929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নিঃস্বাসে, ত্বকে লাগলে বা খেলে মৃত্যু হতে পারে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05600" y="5197927"/>
            <a:ext cx="2286000" cy="12929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latin typeface="NikoshBAN" pitchFamily="2" charset="0"/>
                <a:cs typeface="NikoshBAN" pitchFamily="2" charset="0"/>
              </a:rPr>
              <a:t>হাতে দস্তানা, নিরাপদ চশমা, নাকে-মুখে মাস্ক ব্যবহার করা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71766" y="2667001"/>
            <a:ext cx="1828800" cy="12288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দাহ্য পদার্থ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" y="152400"/>
            <a:ext cx="82296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দ্রব্যের ঝুঁকির মাত্রা ও সতর্কতামূলক নির্ধারিত সাংকেতিক চিহ্ন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6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2296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দ্রব্যের ঝুঁকির মাত্রা ও সতর্কতামূলক নির্ধারিত সাংকেতিক চিহ্ন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064173"/>
              </p:ext>
            </p:extLst>
          </p:nvPr>
        </p:nvGraphicFramePr>
        <p:xfrm>
          <a:off x="152400" y="1188721"/>
          <a:ext cx="8839200" cy="524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  <a:gridCol w="2209800"/>
              </a:tblGrid>
              <a:tr h="430758"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সাংকেতিক চিহ্ন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চিহ্নের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অর্থ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ঝুঁকির মাত্রা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সাবধানতা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54479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879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1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3" y="5334000"/>
            <a:ext cx="960687" cy="838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73086" y="1638302"/>
            <a:ext cx="2198913" cy="15620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স্বাস্থ্য-ঝুঁকি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13" y="1638302"/>
            <a:ext cx="2182588" cy="15620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হাতে দস্তানা, নিরাপদ চশমা, নাকে-মুখে মাস্ক ব্যবহার করা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1" y="1638301"/>
            <a:ext cx="2215242" cy="1562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শ্বাস-প্রশ্বাস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তন্ত্রের জন্য সংবেদনশীল, ক্যান্সার করতে পারে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62200" y="3200401"/>
            <a:ext cx="2209799" cy="1676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পরিবেশের ক্ষতিকর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1999" y="3200401"/>
            <a:ext cx="2215243" cy="1676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জলজ, উদ্ভিদ ও প্রাণির জন্য ক্ষতিকর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87243" y="3200400"/>
            <a:ext cx="2204358" cy="1676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পরীক্ষণ মিশ্রণের সংগ্রহ ও পরিশোধন করা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2200" y="4876800"/>
            <a:ext cx="2209800" cy="1523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তেজস্ক্রিয় রশ্মি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0" y="4876800"/>
            <a:ext cx="2237013" cy="1524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latin typeface="NikoshBAN" pitchFamily="2" charset="0"/>
                <a:cs typeface="NikoshBAN" pitchFamily="2" charset="0"/>
              </a:rPr>
              <a:t>মানবদেহকে বিকলাঙ্গ, শরীরে ক্যান্সার সৃষ্টি করতে পারে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30787" y="4876800"/>
            <a:ext cx="2160814" cy="15240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নিরাপদ দূরত্ব বজায় রাখা, উপযুক্ত পোশাক পরিধান করা</a:t>
            </a:r>
          </a:p>
        </p:txBody>
      </p:sp>
    </p:spTree>
    <p:extLst>
      <p:ext uri="{BB962C8B-B14F-4D97-AF65-F5344CB8AC3E}">
        <p14:creationId xmlns:p14="http://schemas.microsoft.com/office/powerpoint/2010/main" val="376168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066800"/>
            <a:ext cx="48768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ছকটি পূরণ কর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27108"/>
              </p:ext>
            </p:extLst>
          </p:nvPr>
        </p:nvGraphicFramePr>
        <p:xfrm>
          <a:off x="152400" y="1732125"/>
          <a:ext cx="8839200" cy="466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  <a:gridCol w="22098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সাংকেতিক চিহ্ন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চিহ্নের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অর্থ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ঝুঁকির মাত্রা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ব্য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বহারে </a:t>
                      </a:r>
                      <a:r>
                        <a:rPr lang="bn-BD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সাবধানতা</a:t>
                      </a:r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946629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3819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3570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1257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4" y="4338232"/>
            <a:ext cx="843368" cy="843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3" y="3271431"/>
            <a:ext cx="843369" cy="843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4" y="2286000"/>
            <a:ext cx="843369" cy="843369"/>
          </a:xfrm>
          <a:prstGeom prst="rect">
            <a:avLst/>
          </a:prstGeom>
        </p:spPr>
      </p:pic>
      <p:sp>
        <p:nvSpPr>
          <p:cNvPr id="9" name="Down Arrow Callout 8"/>
          <p:cNvSpPr/>
          <p:nvPr/>
        </p:nvSpPr>
        <p:spPr>
          <a:xfrm>
            <a:off x="2667000" y="152400"/>
            <a:ext cx="3581400" cy="685800"/>
          </a:xfrm>
          <a:prstGeom prst="down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5" y="5405032"/>
            <a:ext cx="843368" cy="8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9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038601" y="2590800"/>
            <a:ext cx="1972983" cy="41611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দ্রাহ্য পদার্থ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781800" y="5943600"/>
            <a:ext cx="270933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781800" y="5943600"/>
            <a:ext cx="304801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81000" y="914400"/>
            <a:ext cx="1371600" cy="68580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5491" tIns="52746" rIns="105491" bIns="52746"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bn-IN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১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81400" y="1905000"/>
            <a:ext cx="30479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5494618" y="1826557"/>
            <a:ext cx="372783" cy="4594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96000" y="1905000"/>
            <a:ext cx="304801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8124016" y="1828800"/>
            <a:ext cx="410384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81400" y="2590800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alf Frame 24"/>
          <p:cNvSpPr/>
          <p:nvPr/>
        </p:nvSpPr>
        <p:spPr>
          <a:xfrm rot="14014148">
            <a:off x="5815237" y="2402743"/>
            <a:ext cx="178156" cy="528515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96000" y="2590800"/>
            <a:ext cx="304801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8229601" y="2590800"/>
            <a:ext cx="33866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04800" y="2057401"/>
            <a:ext cx="3276600" cy="6858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38600" y="1752601"/>
            <a:ext cx="1972984" cy="4572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বিস্ফোরক দ্রব্য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553199" y="1752601"/>
            <a:ext cx="2133603" cy="457199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জারক পদার্ধ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553200" y="2590802"/>
            <a:ext cx="213360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বিষাক্ত পদার্থ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581400" y="2590800"/>
            <a:ext cx="304801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81867" y="304800"/>
            <a:ext cx="2844800" cy="3810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বহুনির্বাচনী প্রশ্ন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81202" y="3352800"/>
            <a:ext cx="6705602" cy="1600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জাতিসংঘের উদ্যোগে “পরিবেশ ও উন্নয়ন” সন্মেলনের প্রতিপাদ্য বিষয় ছিল-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i. রাসায়নিক পদার্থকে ঝুকিঁর মাত্রার ভিত্তিতে বিভিন্ন ভাগে ভাগ করা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ii. ঝুকিঁর সর্তকতা সংক্রান্ত তথ্য-উপাত্ত তৈরি করা।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ঝুকির মাত্রা বুঝানোর জন্য সাংকেতিক চিহ্ন নির্ধারণ করা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সঠিক- </a:t>
            </a:r>
            <a:endParaRPr lang="bn-BD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457201" y="3429000"/>
            <a:ext cx="1371600" cy="685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5491" tIns="52746" rIns="105491" bIns="52746"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bn-IN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২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33400" y="5334000"/>
            <a:ext cx="3276600" cy="6858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343400" y="5181602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i, ii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877984" y="5183843"/>
            <a:ext cx="30479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y 56"/>
          <p:cNvSpPr/>
          <p:nvPr/>
        </p:nvSpPr>
        <p:spPr>
          <a:xfrm>
            <a:off x="5638801" y="5105402"/>
            <a:ext cx="372783" cy="4594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162800" y="5181602"/>
            <a:ext cx="1693333" cy="34514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i, iii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781800" y="5181600"/>
            <a:ext cx="304801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ultiply 59"/>
          <p:cNvSpPr/>
          <p:nvPr/>
        </p:nvSpPr>
        <p:spPr>
          <a:xfrm>
            <a:off x="8382000" y="5105400"/>
            <a:ext cx="410384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162800" y="58674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i, ii, iii</a:t>
            </a:r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3886201" y="5943600"/>
            <a:ext cx="304801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ultiply 62"/>
          <p:cNvSpPr/>
          <p:nvPr/>
        </p:nvSpPr>
        <p:spPr>
          <a:xfrm>
            <a:off x="5562601" y="5867400"/>
            <a:ext cx="33866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343400" y="5867402"/>
            <a:ext cx="1693333" cy="4161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ii, iii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" name="Half Frame 65"/>
          <p:cNvSpPr/>
          <p:nvPr/>
        </p:nvSpPr>
        <p:spPr>
          <a:xfrm rot="14014148">
            <a:off x="8482236" y="5755543"/>
            <a:ext cx="178156" cy="528515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5000" y="914400"/>
            <a:ext cx="6781803" cy="685800"/>
            <a:chOff x="1905000" y="914400"/>
            <a:chExt cx="6781803" cy="685800"/>
          </a:xfrm>
        </p:grpSpPr>
        <p:sp>
          <p:nvSpPr>
            <p:cNvPr id="17" name="Rectangle 16"/>
            <p:cNvSpPr/>
            <p:nvPr/>
          </p:nvSpPr>
          <p:spPr>
            <a:xfrm>
              <a:off x="1905000" y="914400"/>
              <a:ext cx="6781803" cy="6858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সাংকেতিক চিহ্নটি কী প্রকাশ করে?</a:t>
              </a:r>
              <a:endPara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067" y="952500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7984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65" grpId="0" animBg="1"/>
      <p:bldP spid="6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3" grpId="0" animBg="1"/>
      <p:bldP spid="36" grpId="0" animBg="1"/>
      <p:bldP spid="37" grpId="0" animBg="1"/>
      <p:bldP spid="40" grpId="0" animBg="1"/>
      <p:bldP spid="29" grpId="0" animBg="1"/>
      <p:bldP spid="38" grpId="0" animBg="1"/>
      <p:bldP spid="4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4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0" y="76200"/>
            <a:ext cx="9144000" cy="6629400"/>
            <a:chOff x="0" y="381000"/>
            <a:chExt cx="10287000" cy="5638800"/>
          </a:xfrm>
        </p:grpSpPr>
        <p:grpSp>
          <p:nvGrpSpPr>
            <p:cNvPr id="44" name="Group 43"/>
            <p:cNvGrpSpPr/>
            <p:nvPr/>
          </p:nvGrpSpPr>
          <p:grpSpPr>
            <a:xfrm>
              <a:off x="0" y="381000"/>
              <a:ext cx="10287000" cy="5638800"/>
              <a:chOff x="0" y="381000"/>
              <a:chExt cx="10287000" cy="5638800"/>
            </a:xfrm>
          </p:grpSpPr>
          <p:grpSp>
            <p:nvGrpSpPr>
              <p:cNvPr id="25" name="Group 4"/>
              <p:cNvGrpSpPr/>
              <p:nvPr/>
            </p:nvGrpSpPr>
            <p:grpSpPr>
              <a:xfrm>
                <a:off x="0" y="381000"/>
                <a:ext cx="10287000" cy="5143498"/>
                <a:chOff x="677779" y="325056"/>
                <a:chExt cx="6416842" cy="4109249"/>
              </a:xfrm>
              <a:solidFill>
                <a:srgbClr val="0070C0"/>
              </a:solidFill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945147" y="1447799"/>
                  <a:ext cx="5828631" cy="2986506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Isosceles Triangle 26"/>
                <p:cNvSpPr/>
                <p:nvPr/>
              </p:nvSpPr>
              <p:spPr>
                <a:xfrm>
                  <a:off x="677779" y="325056"/>
                  <a:ext cx="6416842" cy="1157468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Cube 31"/>
              <p:cNvSpPr/>
              <p:nvPr/>
            </p:nvSpPr>
            <p:spPr>
              <a:xfrm>
                <a:off x="257176" y="5524500"/>
                <a:ext cx="9515473" cy="495300"/>
              </a:xfrm>
              <a:prstGeom prst="cube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3467100" y="1066800"/>
              <a:ext cx="3048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bn-IN" sz="3600" dirty="0" smtClean="0"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0999" y="1905000"/>
            <a:ext cx="8305799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ঝুকির মাত্রা অনুসারে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পদার্থগুল</a:t>
            </a:r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ো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তে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কোন সাংকেতি চিহ্ন ব্যবহার করবে?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84707"/>
              </p:ext>
            </p:extLst>
          </p:nvPr>
        </p:nvGraphicFramePr>
        <p:xfrm>
          <a:off x="533400" y="2819402"/>
          <a:ext cx="7848600" cy="304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2819400"/>
                <a:gridCol w="3124200"/>
              </a:tblGrid>
              <a:tr h="852938"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latin typeface="NikoshBAN" pitchFamily="2" charset="0"/>
                          <a:cs typeface="NikoshBAN" pitchFamily="2" charset="0"/>
                        </a:rPr>
                        <a:t>পদার্থ</a:t>
                      </a:r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NikoshBAN" pitchFamily="2" charset="0"/>
                          <a:cs typeface="NikoshBAN" pitchFamily="2" charset="0"/>
                        </a:rPr>
                        <a:t>সাংকেতিক  চিহ্ন</a:t>
                      </a:r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NikoshBAN" pitchFamily="2" charset="0"/>
                          <a:cs typeface="NikoshBAN" pitchFamily="2" charset="0"/>
                        </a:rPr>
                        <a:t>ঝুকিঁর মাত্রা</a:t>
                      </a:r>
                      <a:r>
                        <a:rPr lang="en-US" sz="24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7316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NikoshBAN" pitchFamily="2" charset="0"/>
                          <a:cs typeface="NikoshBAN" pitchFamily="2" charset="0"/>
                        </a:rPr>
                        <a:t>কীটনাশক</a:t>
                      </a:r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316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NikoshBAN" pitchFamily="2" charset="0"/>
                          <a:cs typeface="NikoshBAN" pitchFamily="2" charset="0"/>
                        </a:rPr>
                        <a:t>কেরোসিন</a:t>
                      </a:r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316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NikoshBAN" pitchFamily="2" charset="0"/>
                          <a:cs typeface="NikoshBAN" pitchFamily="2" charset="0"/>
                        </a:rPr>
                        <a:t>বারুদ</a:t>
                      </a:r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292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152401"/>
            <a:ext cx="3657600" cy="1371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5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9220200" cy="6915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4419600"/>
            <a:ext cx="4648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bn-BD" sz="9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9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448686"/>
              </p:ext>
            </p:extLst>
          </p:nvPr>
        </p:nvGraphicFramePr>
        <p:xfrm>
          <a:off x="76200" y="152400"/>
          <a:ext cx="90678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Presentation" r:id="rId4" imgW="3057186" imgH="2292258" progId="PowerPoint.Show.12">
                  <p:embed/>
                </p:oleObj>
              </mc:Choice>
              <mc:Fallback>
                <p:oleObj name="Presentation" r:id="rId4" imgW="3057186" imgH="229225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" y="152400"/>
                        <a:ext cx="9067800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79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7201" y="3048000"/>
            <a:ext cx="3886200" cy="32766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মোজাফফর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হোসেন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অধ্যাপক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উথরাইল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সিদ্দিকীয়া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কামিল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মাদ্রাসা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সদর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দিনাজপুর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mozafforict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42@gmail.com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Mob.-01718936920</a:t>
            </a:r>
            <a:endPara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48200" y="3124200"/>
            <a:ext cx="4114799" cy="3200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নবম-দশম</a:t>
            </a:r>
            <a:endPara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রসায়ন</a:t>
            </a:r>
            <a:endPara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প্রথম</a:t>
            </a:r>
            <a:endPara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১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6</a:t>
            </a:r>
            <a:endPara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2942872" y="4609394"/>
            <a:ext cx="3124200" cy="14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68988" y="381001"/>
            <a:ext cx="8041612" cy="2438399"/>
            <a:chOff x="502313" y="381000"/>
            <a:chExt cx="8041612" cy="2438399"/>
          </a:xfrm>
        </p:grpSpPr>
        <p:pic>
          <p:nvPicPr>
            <p:cNvPr id="8" name="Picture 7" descr="01 (2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313" y="533399"/>
              <a:ext cx="1625600" cy="18645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3014133" y="954881"/>
              <a:ext cx="2844800" cy="690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পরিচিতি</a:t>
              </a:r>
              <a:endPara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5" t="5644"/>
            <a:stretch/>
          </p:blipFill>
          <p:spPr>
            <a:xfrm>
              <a:off x="6553200" y="381000"/>
              <a:ext cx="1990725" cy="2438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112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021" y="5867400"/>
            <a:ext cx="838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বিস্ফোরক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বিষাক্ত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দাহ্য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স্বাস্থ্য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সংবেদনশীল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ক্যান্সার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সৃষ্টিকারী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0131" y="152400"/>
            <a:ext cx="56388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চিত্রটি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838200"/>
            <a:ext cx="7543800" cy="4876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5591" y="5867400"/>
            <a:ext cx="838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তাই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ছড়িয়ে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ছিটিয়ে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বিপদজনক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8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021" y="5943600"/>
            <a:ext cx="838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দ্রব্যের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কার্যকারিতার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ঝুঁকি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বিবেচনা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0131" y="152400"/>
            <a:ext cx="5638800" cy="60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চিত্রটি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/>
          <a:stretch/>
        </p:blipFill>
        <p:spPr>
          <a:xfrm>
            <a:off x="381000" y="914400"/>
            <a:ext cx="8381999" cy="492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2209800"/>
            <a:ext cx="86106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BD" sz="4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533400" y="2133600"/>
            <a:ext cx="8153400" cy="22098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রসায়ন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ে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অনুসন্ধানের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ব্যবহারে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সতর্কতামূলক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endParaRPr lang="bn-BD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81000" y="2438400"/>
            <a:ext cx="8382000" cy="762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 ও ব্যবহারে সতর্কতার প্রয়োজন</a:t>
            </a:r>
            <a:r>
              <a:rPr lang="bn-IN" sz="20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ীয়তা ব্যাখ্যা</a:t>
            </a:r>
            <a:r>
              <a:rPr lang="bn-BD" sz="20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 পারবে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1000" y="5257800"/>
            <a:ext cx="8382000" cy="7620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দ্রব্যের নির্ধারিত সাংকেতিক চিহ্ন দেখে ঝুঁকি, ঝুঁকির মাত্রা বর্ণনা করতে পারবে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3962400"/>
            <a:ext cx="8610600" cy="762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দ্রব্যের সংরক্ষণ ও ব্যবহারের সতর্কতামূলক ব্যবস্থায় সার্বজনীন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নিয়ম</a:t>
            </a:r>
            <a:r>
              <a:rPr lang="bn-IN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ব্যাখ্যা করতে পারবে</a:t>
            </a:r>
            <a:endParaRPr lang="bn-BD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3733800" cy="6096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i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 ...</a:t>
            </a:r>
            <a:endParaRPr lang="en-US" sz="3200" i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258095"/>
            <a:ext cx="2209800" cy="5321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28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8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6" y="533400"/>
            <a:ext cx="3821942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76" y="533400"/>
            <a:ext cx="3998007" cy="2533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2" y="3505200"/>
            <a:ext cx="3823079" cy="2376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3993458" cy="23769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9707" y="6400800"/>
            <a:ext cx="7285448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তাই রাসায়নিক </a:t>
            </a:r>
            <a:r>
              <a:rPr lang="bn-BD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 সংরক্ষণ ও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ব্যবহারে  . .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76200"/>
            <a:ext cx="5638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চিত্রের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bn-BD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গুল</a:t>
            </a:r>
            <a:r>
              <a:rPr lang="bn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ো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কর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636" y="6019800"/>
            <a:ext cx="379066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কিরুপ পদার্থ?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6019800"/>
            <a:ext cx="382194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ষাক্ত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পদার্থ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1741" y="3124200"/>
            <a:ext cx="379066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কিরুপ পদার্থ?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5183" y="3124200"/>
            <a:ext cx="382194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দাহ্য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পদার্থ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3708" y="6019800"/>
            <a:ext cx="379066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কিরুপ পদার্থ?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4401" y="6019800"/>
            <a:ext cx="399800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স্বা</a:t>
            </a:r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স্থ্য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সংবেদনশীল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পদার্থ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745" y="3124200"/>
            <a:ext cx="379066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কিরুপ পদার্থ?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7345" y="3124200"/>
            <a:ext cx="379066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বিস্ফোরক পদার্থ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4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8" grpId="0" animBg="1"/>
      <p:bldP spid="13" grpId="0" animBg="1"/>
      <p:bldP spid="19" grpId="0" animBg="1"/>
      <p:bldP spid="12" grpId="0" animBg="1"/>
      <p:bldP spid="17" grpId="0" animBg="1"/>
      <p:bldP spid="14" grpId="0" animBg="1"/>
      <p:bldP spid="1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61" y="3262904"/>
            <a:ext cx="4138629" cy="2375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5" y="3276600"/>
            <a:ext cx="4119201" cy="23758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0426" y="2895600"/>
            <a:ext cx="3986192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কোথায়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ব্যব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হৃত হচ্ছে?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28600"/>
            <a:ext cx="4171753" cy="2514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45689" y="2819400"/>
            <a:ext cx="3986192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কোথায়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ব্যব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হৃত হচ্ছে?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8026" y="2895600"/>
            <a:ext cx="398619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পরীক্ষাগারে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13325" y="5791200"/>
            <a:ext cx="3986192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কোথায়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ব্যব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হৃত হচ্ছে?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"/>
            <a:ext cx="4148990" cy="2514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4817" y="5867400"/>
            <a:ext cx="3986192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দ্রব্য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কোথায়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ব্যব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হৃত হচ্ছে?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5689" y="2819400"/>
            <a:ext cx="4138628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শিল্প-কারখানায়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599" y="5867400"/>
            <a:ext cx="4138628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কৃষিতে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7107" y="5791200"/>
            <a:ext cx="4138628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চিক</a:t>
            </a:r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ৎসায়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9707" y="6248400"/>
            <a:ext cx="728544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তাই রাসায়নিক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দ্রব্য সংরক্ষণ ও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ব্যবহারে . . .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0" grpId="0" animBg="1"/>
      <p:bldP spid="20" grpId="0"/>
      <p:bldP spid="19" grpId="0"/>
      <p:bldP spid="12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</TotalTime>
  <Words>1078</Words>
  <Application>Microsoft Office PowerPoint</Application>
  <PresentationFormat>On-screen Show (4:3)</PresentationFormat>
  <Paragraphs>167</Paragraphs>
  <Slides>21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Packager Shell Object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Uthrail Madrasah</dc:creator>
  <cp:lastModifiedBy>Mostafizur</cp:lastModifiedBy>
  <cp:revision>159</cp:revision>
  <dcterms:created xsi:type="dcterms:W3CDTF">2006-08-16T00:00:00Z</dcterms:created>
  <dcterms:modified xsi:type="dcterms:W3CDTF">2016-08-10T03:13:00Z</dcterms:modified>
</cp:coreProperties>
</file>